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70" r:id="rId7"/>
    <p:sldId id="260" r:id="rId8"/>
    <p:sldId id="262" r:id="rId9"/>
    <p:sldId id="261" r:id="rId10"/>
    <p:sldId id="271" r:id="rId11"/>
    <p:sldId id="272" r:id="rId12"/>
    <p:sldId id="263" r:id="rId13"/>
    <p:sldId id="264" r:id="rId14"/>
    <p:sldId id="265" r:id="rId15"/>
    <p:sldId id="266" r:id="rId16"/>
    <p:sldId id="273" r:id="rId17"/>
    <p:sldId id="267" r:id="rId18"/>
    <p:sldId id="268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9145F-39A5-410E-B732-78FCC200DF09}" type="datetimeFigureOut">
              <a:rPr lang="en-US" smtClean="0"/>
              <a:t>8/21/2015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tigger.uic.edu/classes/phys/phys461/phys450/ANJUM04/DNA_helix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38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smtClean="0"/>
              <a:t>Unit </a:t>
            </a:r>
            <a:r>
              <a:rPr lang="en-US" b="1" smtClean="0"/>
              <a:t>1 </a:t>
            </a:r>
            <a:r>
              <a:rPr lang="en-US" b="1" smtClean="0"/>
              <a:t>, </a:t>
            </a:r>
            <a:r>
              <a:rPr lang="en-US" b="1" dirty="0" smtClean="0"/>
              <a:t>Part 3 Notes</a:t>
            </a:r>
            <a:r>
              <a:rPr lang="en-US" b="1" dirty="0" smtClean="0"/>
              <a:t>– </a:t>
            </a:r>
            <a:r>
              <a:rPr lang="en-US" b="1" dirty="0" smtClean="0"/>
              <a:t>The Importance of Genetic Variation as Fuel for Natural Selection</a:t>
            </a:r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Replication</a:t>
            </a:r>
            <a:endParaRPr lang="en-US" dirty="0"/>
          </a:p>
        </p:txBody>
      </p:sp>
      <p:pic>
        <p:nvPicPr>
          <p:cNvPr id="3074" name="Picture 2" descr="http://www.passmyexams.co.uk/GCSE/biology/images/dna-replic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71600"/>
            <a:ext cx="5791200" cy="505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541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Mutation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52600"/>
            <a:ext cx="7443537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9337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Homologous Chromosomes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40386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image to the right (a </a:t>
            </a:r>
            <a:r>
              <a:rPr lang="en-US" dirty="0" err="1" smtClean="0"/>
              <a:t>karyotype</a:t>
            </a:r>
            <a:r>
              <a:rPr lang="en-US" dirty="0" smtClean="0"/>
              <a:t>), shows the 23 pairs of </a:t>
            </a:r>
            <a:r>
              <a:rPr lang="en-US" b="1" dirty="0" smtClean="0"/>
              <a:t>homologous chromosomes </a:t>
            </a:r>
            <a:r>
              <a:rPr lang="en-US" dirty="0" smtClean="0"/>
              <a:t>in a human cell.  This picture was taken before DNA replication, so the chromosomes look like single “rods,” not X’s</a:t>
            </a:r>
            <a:endParaRPr lang="en-US" dirty="0"/>
          </a:p>
        </p:txBody>
      </p:sp>
      <p:pic>
        <p:nvPicPr>
          <p:cNvPr id="20482" name="Picture 2" descr="http://www.biotechnologyonline.gov.au/images/contentpages/karyoty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752600"/>
            <a:ext cx="4171950" cy="3743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– Part 1</a:t>
            </a:r>
            <a:endParaRPr lang="en-US" dirty="0"/>
          </a:p>
        </p:txBody>
      </p:sp>
      <p:pic>
        <p:nvPicPr>
          <p:cNvPr id="21506" name="Picture 2" descr="http://legacy.owensboro.kctcs.edu/gcaplan/anat2/notes/meiosis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8077200" cy="48612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– Part 2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8161879" cy="427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Fertilization</a:t>
            </a:r>
            <a:endParaRPr lang="en-US" dirty="0"/>
          </a:p>
        </p:txBody>
      </p:sp>
      <p:pic>
        <p:nvPicPr>
          <p:cNvPr id="23554" name="Picture 2" descr="http://www.daviddarling.info/images/fertilization_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0"/>
            <a:ext cx="4572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Crossing Over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392" y="1600200"/>
            <a:ext cx="3733800" cy="4422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8121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Crossing Over</a:t>
            </a:r>
            <a:endParaRPr lang="en-US" dirty="0"/>
          </a:p>
        </p:txBody>
      </p:sp>
      <p:pic>
        <p:nvPicPr>
          <p:cNvPr id="24578" name="Picture 2" descr="http://www.mhhe.com/biosci/ap/ap_prep/gem1s6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76400"/>
            <a:ext cx="7283236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Assortment</a:t>
            </a:r>
            <a:endParaRPr lang="en-US" dirty="0"/>
          </a:p>
        </p:txBody>
      </p:sp>
      <p:pic>
        <p:nvPicPr>
          <p:cNvPr id="25602" name="irc_mi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6781800" cy="499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Genetic Variation Example: Mouse Fur Color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828800"/>
            <a:ext cx="2295525" cy="416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9814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</a:t>
            </a:r>
            <a:endParaRPr lang="en-US" dirty="0"/>
          </a:p>
        </p:txBody>
      </p:sp>
      <p:pic>
        <p:nvPicPr>
          <p:cNvPr id="1026" name="Picture 2" descr="http://tigger.uic.edu/classes/phys/phys461/phys450/ANJUM04/DNA_helix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2" b="6161"/>
          <a:stretch>
            <a:fillRect/>
          </a:stretch>
        </p:blipFill>
        <p:spPr bwMode="auto">
          <a:xfrm>
            <a:off x="1219200" y="2286000"/>
            <a:ext cx="6736402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92932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Genetic Variation Example: Cheetahs</a:t>
            </a:r>
            <a:endParaRPr lang="en-US" dirty="0"/>
          </a:p>
        </p:txBody>
      </p:sp>
      <p:pic>
        <p:nvPicPr>
          <p:cNvPr id="7170" name="Picture 2" descr="http://www.redforwildlife.org/wp-content/uploads/2015/02/cheetah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05000"/>
            <a:ext cx="6096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5186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Genetic Variation Example: Human Blood Types</a:t>
            </a:r>
            <a:endParaRPr lang="en-US" dirty="0"/>
          </a:p>
        </p:txBody>
      </p:sp>
      <p:pic>
        <p:nvPicPr>
          <p:cNvPr id="8194" name="Picture 2" descr="https://upload.wikimedia.org/wikipedia/commons/d/db/Symptoms_of_Malari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33600"/>
            <a:ext cx="3516358" cy="372947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196" name="Picture 4" descr="http://www.popsci.com/sites/popsci.com/files/images/2015/07/malar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67000"/>
            <a:ext cx="3434579" cy="2271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133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DNA</a:t>
            </a:r>
            <a:endParaRPr lang="en-US" dirty="0"/>
          </a:p>
        </p:txBody>
      </p:sp>
      <p:pic>
        <p:nvPicPr>
          <p:cNvPr id="1030" name="Picture 6" descr="http://evolution.berkeley.edu/evolibrary/images/history/dna_structu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24000"/>
            <a:ext cx="457200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</a:t>
            </a:r>
            <a:endParaRPr lang="en-US" dirty="0"/>
          </a:p>
        </p:txBody>
      </p:sp>
      <p:pic>
        <p:nvPicPr>
          <p:cNvPr id="6146" name="Picture 2" descr="http://camrynbernier.weebly.com/uploads/1/3/6/8/13686240/7793752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7924218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DNA</a:t>
            </a:r>
            <a:endParaRPr lang="en-US" dirty="0"/>
          </a:p>
        </p:txBody>
      </p:sp>
      <p:pic>
        <p:nvPicPr>
          <p:cNvPr id="7170" name="Picture 2" descr="http://www.mhhe.com/biosci/esp/2001_gbio/folder_structure/ge/m4/s1/assets/images/gem4s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295400"/>
            <a:ext cx="4170289" cy="50984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Chromosomes</a:t>
            </a:r>
            <a:endParaRPr lang="en-US" dirty="0"/>
          </a:p>
        </p:txBody>
      </p:sp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371600"/>
            <a:ext cx="5334000" cy="4903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8881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Chromosomes</a:t>
            </a:r>
            <a:endParaRPr lang="en-US" dirty="0"/>
          </a:p>
        </p:txBody>
      </p:sp>
      <p:pic>
        <p:nvPicPr>
          <p:cNvPr id="8194" name="Picture 2" descr="http://www.sciencelearn.org.nz/var/sciencelearn/storage/images/contexts/uniquely-me/sci-media/images/cell-chromosomes-and-dna/464336-1-eng-NZ/Cell-chromosomes-and-DNA_gallery_supersize_landsca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371600"/>
            <a:ext cx="6979156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Chromosome, Chromatids, Centromere</a:t>
            </a:r>
            <a:endParaRPr lang="en-US" dirty="0"/>
          </a:p>
        </p:txBody>
      </p:sp>
      <p:pic>
        <p:nvPicPr>
          <p:cNvPr id="19458" name="Picture 2" descr="http://www.macroevolution.net/images/centromere-274-362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524000"/>
            <a:ext cx="3657600" cy="4832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Chromosomes, Genes, Alleles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Locus = location</a:t>
            </a:r>
            <a:endParaRPr lang="en-US" dirty="0"/>
          </a:p>
        </p:txBody>
      </p:sp>
      <p:pic>
        <p:nvPicPr>
          <p:cNvPr id="9218" name="Picture 2" descr="http://www.lhasa-apso.org/genetics/graphics/allel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362200"/>
            <a:ext cx="4572000" cy="36254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115</Words>
  <Application>Microsoft Office PowerPoint</Application>
  <PresentationFormat>On-screen Show (4:3)</PresentationFormat>
  <Paragraphs>23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Unit 1 , Part 3 Notes– The Importance of Genetic Variation as Fuel for Natural Selection</vt:lpstr>
      <vt:lpstr>DNA</vt:lpstr>
      <vt:lpstr>DNA</vt:lpstr>
      <vt:lpstr>DNA</vt:lpstr>
      <vt:lpstr>DNA</vt:lpstr>
      <vt:lpstr>Chromosomes</vt:lpstr>
      <vt:lpstr>Chromosomes</vt:lpstr>
      <vt:lpstr>Chromosome, Chromatids, Centromere</vt:lpstr>
      <vt:lpstr>Chromosomes, Genes, Alleles</vt:lpstr>
      <vt:lpstr>DNA Replication</vt:lpstr>
      <vt:lpstr>Mutation</vt:lpstr>
      <vt:lpstr>Homologous Chromosomes</vt:lpstr>
      <vt:lpstr>Meiosis – Part 1</vt:lpstr>
      <vt:lpstr>Meiosis – Part 2</vt:lpstr>
      <vt:lpstr>Fertilization</vt:lpstr>
      <vt:lpstr>Crossing Over</vt:lpstr>
      <vt:lpstr>Crossing Over</vt:lpstr>
      <vt:lpstr>Independent Assortment</vt:lpstr>
      <vt:lpstr>Genetic Variation Example: Mouse Fur Color</vt:lpstr>
      <vt:lpstr>Genetic Variation Example: Cheetahs</vt:lpstr>
      <vt:lpstr>Genetic Variation Example: Human Blood Types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Notes, Part 2 – The Importance of Genetic Variation as Fuel for Natural Selection</dc:title>
  <dc:creator>Kate</dc:creator>
  <cp:lastModifiedBy>PWCS Users</cp:lastModifiedBy>
  <cp:revision>6</cp:revision>
  <dcterms:created xsi:type="dcterms:W3CDTF">2013-09-04T23:17:47Z</dcterms:created>
  <dcterms:modified xsi:type="dcterms:W3CDTF">2015-08-21T19:07:22Z</dcterms:modified>
</cp:coreProperties>
</file>